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8160DE-5E88-4687-8C68-B03D0AD4262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01C9A17A-15FD-4FCA-B4FB-6DD5E4A03731}" type="pres">
      <dgm:prSet presAssocID="{B98160DE-5E88-4687-8C68-B03D0AD42626}" presName="Name0" presStyleCnt="0">
        <dgm:presLayoutVars>
          <dgm:dir/>
          <dgm:resizeHandles val="exact"/>
        </dgm:presLayoutVars>
      </dgm:prSet>
      <dgm:spPr/>
    </dgm:pt>
  </dgm:ptLst>
  <dgm:cxnLst>
    <dgm:cxn modelId="{1FC892BE-34C5-48FB-966E-99698F285A16}" type="presOf" srcId="{B98160DE-5E88-4687-8C68-B03D0AD42626}" destId="{01C9A17A-15FD-4FCA-B4FB-6DD5E4A03731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BC460F-7489-4C4B-8334-BDA022EC0C0D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D23712-7691-4E53-9CA0-5A95DD957C45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800" dirty="0" smtClean="0"/>
            <a:t>1)Создание рабочей группы</a:t>
          </a:r>
          <a:endParaRPr lang="ru-RU" sz="1800" dirty="0"/>
        </a:p>
      </dgm:t>
    </dgm:pt>
    <dgm:pt modelId="{8A16091A-E4FB-4D2A-A4C8-18CEE2D8C3D9}" type="parTrans" cxnId="{36752D4F-0D5E-41FF-B649-DE77BC713280}">
      <dgm:prSet/>
      <dgm:spPr/>
      <dgm:t>
        <a:bodyPr/>
        <a:lstStyle/>
        <a:p>
          <a:endParaRPr lang="ru-RU"/>
        </a:p>
      </dgm:t>
    </dgm:pt>
    <dgm:pt modelId="{F260410A-0B42-4210-86A8-4AE12D53B841}" type="sibTrans" cxnId="{36752D4F-0D5E-41FF-B649-DE77BC713280}">
      <dgm:prSet/>
      <dgm:spPr/>
      <dgm:t>
        <a:bodyPr/>
        <a:lstStyle/>
        <a:p>
          <a:endParaRPr lang="ru-RU"/>
        </a:p>
      </dgm:t>
    </dgm:pt>
    <dgm:pt modelId="{D6E64857-9C59-414A-A741-F40FD3CDC4C6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800" dirty="0" smtClean="0"/>
            <a:t>2)Разработка проекта программы</a:t>
          </a:r>
          <a:endParaRPr lang="ru-RU" sz="1800" dirty="0"/>
        </a:p>
      </dgm:t>
    </dgm:pt>
    <dgm:pt modelId="{E93184D9-25E7-4365-9FCB-900A4C9BDF0A}" type="parTrans" cxnId="{4B8B2456-F264-4961-9D0E-39ED91B09F28}">
      <dgm:prSet/>
      <dgm:spPr/>
      <dgm:t>
        <a:bodyPr/>
        <a:lstStyle/>
        <a:p>
          <a:endParaRPr lang="ru-RU"/>
        </a:p>
      </dgm:t>
    </dgm:pt>
    <dgm:pt modelId="{722DBD4B-F6EA-4419-9FCC-C1C95D16B377}" type="sibTrans" cxnId="{4B8B2456-F264-4961-9D0E-39ED91B09F28}">
      <dgm:prSet/>
      <dgm:spPr/>
      <dgm:t>
        <a:bodyPr/>
        <a:lstStyle/>
        <a:p>
          <a:endParaRPr lang="ru-RU"/>
        </a:p>
      </dgm:t>
    </dgm:pt>
    <dgm:pt modelId="{63693F45-B7CE-4D39-8105-EBA4E9A5FC17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800" dirty="0" smtClean="0"/>
            <a:t>4) Утверждение программы</a:t>
          </a:r>
          <a:endParaRPr lang="ru-RU" sz="1800" dirty="0"/>
        </a:p>
      </dgm:t>
    </dgm:pt>
    <dgm:pt modelId="{AFFD9A46-C450-498A-A74D-1116153FC458}" type="parTrans" cxnId="{04DE6E19-4E69-4CB3-8B29-12F411922E14}">
      <dgm:prSet/>
      <dgm:spPr/>
      <dgm:t>
        <a:bodyPr/>
        <a:lstStyle/>
        <a:p>
          <a:endParaRPr lang="ru-RU"/>
        </a:p>
      </dgm:t>
    </dgm:pt>
    <dgm:pt modelId="{513F809C-137E-4710-AC49-CF4ACA4607ED}" type="sibTrans" cxnId="{04DE6E19-4E69-4CB3-8B29-12F411922E14}">
      <dgm:prSet/>
      <dgm:spPr/>
      <dgm:t>
        <a:bodyPr/>
        <a:lstStyle/>
        <a:p>
          <a:endParaRPr lang="ru-RU"/>
        </a:p>
      </dgm:t>
    </dgm:pt>
    <dgm:pt modelId="{FEA5FD6B-CB2D-42B4-A5BD-3FED9DE773C4}">
      <dgm:prSet phldrT="[Текст]" custT="1"/>
      <dgm:spPr/>
      <dgm:t>
        <a:bodyPr/>
        <a:lstStyle/>
        <a:p>
          <a:r>
            <a:rPr lang="ru-RU" sz="1800" dirty="0" smtClean="0"/>
            <a:t>5) Разработка научно-методического обеспечения</a:t>
          </a:r>
          <a:endParaRPr lang="ru-RU" sz="1800" dirty="0"/>
        </a:p>
      </dgm:t>
    </dgm:pt>
    <dgm:pt modelId="{5245C7AD-DBD3-4B2D-96C0-D7376FD9C695}" type="parTrans" cxnId="{9E8DD647-F576-4D96-945B-FF2E7D478F5C}">
      <dgm:prSet/>
      <dgm:spPr/>
      <dgm:t>
        <a:bodyPr/>
        <a:lstStyle/>
        <a:p>
          <a:endParaRPr lang="ru-RU"/>
        </a:p>
      </dgm:t>
    </dgm:pt>
    <dgm:pt modelId="{B768D0BD-0077-4D16-A5E5-F912E0D7BE90}" type="sibTrans" cxnId="{9E8DD647-F576-4D96-945B-FF2E7D478F5C}">
      <dgm:prSet/>
      <dgm:spPr/>
      <dgm:t>
        <a:bodyPr/>
        <a:lstStyle/>
        <a:p>
          <a:endParaRPr lang="ru-RU"/>
        </a:p>
      </dgm:t>
    </dgm:pt>
    <dgm:pt modelId="{E20BA71A-8203-4863-9A68-48FDF084FA58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800" dirty="0" smtClean="0"/>
            <a:t>6) Внедрение </a:t>
          </a:r>
        </a:p>
        <a:p>
          <a:r>
            <a:rPr lang="ru-RU" sz="1800" dirty="0" smtClean="0"/>
            <a:t>ФГОС ДО</a:t>
          </a:r>
          <a:endParaRPr lang="ru-RU" sz="1800" dirty="0"/>
        </a:p>
      </dgm:t>
    </dgm:pt>
    <dgm:pt modelId="{2C2B1741-95E2-4F23-B14B-38E6CE8AB748}" type="parTrans" cxnId="{2F571937-5E03-4DDE-A0A5-E735C2A5CAC1}">
      <dgm:prSet/>
      <dgm:spPr/>
      <dgm:t>
        <a:bodyPr/>
        <a:lstStyle/>
        <a:p>
          <a:endParaRPr lang="ru-RU"/>
        </a:p>
      </dgm:t>
    </dgm:pt>
    <dgm:pt modelId="{A9C2F4F6-2567-4E1C-B797-B3D49962813E}" type="sibTrans" cxnId="{2F571937-5E03-4DDE-A0A5-E735C2A5CAC1}">
      <dgm:prSet/>
      <dgm:spPr/>
      <dgm:t>
        <a:bodyPr/>
        <a:lstStyle/>
        <a:p>
          <a:endParaRPr lang="ru-RU"/>
        </a:p>
      </dgm:t>
    </dgm:pt>
    <dgm:pt modelId="{84CABC90-1B14-4F9C-861F-69D16ACDCAED}">
      <dgm:prSet custT="1"/>
      <dgm:spPr>
        <a:solidFill>
          <a:srgbClr val="0070C0"/>
        </a:solidFill>
      </dgm:spPr>
      <dgm:t>
        <a:bodyPr/>
        <a:lstStyle/>
        <a:p>
          <a:r>
            <a:rPr lang="ru-RU" sz="1800" dirty="0" smtClean="0"/>
            <a:t>3) Профессиональное и общественное обсуждение</a:t>
          </a:r>
          <a:endParaRPr lang="ru-RU" sz="1800" dirty="0"/>
        </a:p>
      </dgm:t>
    </dgm:pt>
    <dgm:pt modelId="{9ABC1B1F-0E12-46B3-B4D3-07DC669E71F9}" type="parTrans" cxnId="{AA0FFA26-29EB-4E67-9F21-D92FEDC40576}">
      <dgm:prSet/>
      <dgm:spPr/>
      <dgm:t>
        <a:bodyPr/>
        <a:lstStyle/>
        <a:p>
          <a:endParaRPr lang="ru-RU"/>
        </a:p>
      </dgm:t>
    </dgm:pt>
    <dgm:pt modelId="{D834359E-FB44-426D-A998-DF0C1D851705}" type="sibTrans" cxnId="{AA0FFA26-29EB-4E67-9F21-D92FEDC40576}">
      <dgm:prSet/>
      <dgm:spPr/>
      <dgm:t>
        <a:bodyPr/>
        <a:lstStyle/>
        <a:p>
          <a:endParaRPr lang="ru-RU"/>
        </a:p>
      </dgm:t>
    </dgm:pt>
    <dgm:pt modelId="{8EABEDE4-956A-41E0-9D31-2EF87887F6E4}" type="pres">
      <dgm:prSet presAssocID="{D0BC460F-7489-4C4B-8334-BDA022EC0C0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B524CE-3715-4D2F-AF81-C916DD37BB97}" type="pres">
      <dgm:prSet presAssocID="{B5D23712-7691-4E53-9CA0-5A95DD957C45}" presName="node" presStyleLbl="node1" presStyleIdx="0" presStyleCnt="6" custScaleX="274226" custRadScaleRad="95774" custRadScaleInc="4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82D8D-6840-446A-B578-6ACBC5BB4216}" type="pres">
      <dgm:prSet presAssocID="{B5D23712-7691-4E53-9CA0-5A95DD957C45}" presName="spNode" presStyleCnt="0"/>
      <dgm:spPr/>
    </dgm:pt>
    <dgm:pt modelId="{82524A67-3D7C-4EE9-98BC-34064C2961C7}" type="pres">
      <dgm:prSet presAssocID="{F260410A-0B42-4210-86A8-4AE12D53B841}" presName="sibTrans" presStyleLbl="sibTrans1D1" presStyleIdx="0" presStyleCnt="6"/>
      <dgm:spPr/>
      <dgm:t>
        <a:bodyPr/>
        <a:lstStyle/>
        <a:p>
          <a:endParaRPr lang="ru-RU"/>
        </a:p>
      </dgm:t>
    </dgm:pt>
    <dgm:pt modelId="{B9B1EE6C-A480-4336-926F-A2C0845524BC}" type="pres">
      <dgm:prSet presAssocID="{D6E64857-9C59-414A-A741-F40FD3CDC4C6}" presName="node" presStyleLbl="node1" presStyleIdx="1" presStyleCnt="6" custScaleX="247818" custRadScaleRad="103045" custRadScaleInc="50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8CC98-3064-4EF9-8C3A-B80EA77295C9}" type="pres">
      <dgm:prSet presAssocID="{D6E64857-9C59-414A-A741-F40FD3CDC4C6}" presName="spNode" presStyleCnt="0"/>
      <dgm:spPr/>
    </dgm:pt>
    <dgm:pt modelId="{ED6F157B-6596-4B31-9BAC-99FBE08CAAD9}" type="pres">
      <dgm:prSet presAssocID="{722DBD4B-F6EA-4419-9FCC-C1C95D16B377}" presName="sibTrans" presStyleLbl="sibTrans1D1" presStyleIdx="1" presStyleCnt="6"/>
      <dgm:spPr/>
      <dgm:t>
        <a:bodyPr/>
        <a:lstStyle/>
        <a:p>
          <a:endParaRPr lang="ru-RU"/>
        </a:p>
      </dgm:t>
    </dgm:pt>
    <dgm:pt modelId="{6FA75617-F4CA-4D06-A527-71C5313AD32D}" type="pres">
      <dgm:prSet presAssocID="{84CABC90-1B14-4F9C-861F-69D16ACDCAED}" presName="node" presStyleLbl="node1" presStyleIdx="2" presStyleCnt="6" custScaleX="287392" custRadScaleRad="100177" custRadScaleInc="-36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C79FB0-4A61-46EE-AD54-B7DFA7C4CA32}" type="pres">
      <dgm:prSet presAssocID="{84CABC90-1B14-4F9C-861F-69D16ACDCAED}" presName="spNode" presStyleCnt="0"/>
      <dgm:spPr/>
    </dgm:pt>
    <dgm:pt modelId="{34E62E66-4EAE-48D5-89A7-CCEA00FFA615}" type="pres">
      <dgm:prSet presAssocID="{D834359E-FB44-426D-A998-DF0C1D851705}" presName="sibTrans" presStyleLbl="sibTrans1D1" presStyleIdx="2" presStyleCnt="6"/>
      <dgm:spPr/>
      <dgm:t>
        <a:bodyPr/>
        <a:lstStyle/>
        <a:p>
          <a:endParaRPr lang="ru-RU"/>
        </a:p>
      </dgm:t>
    </dgm:pt>
    <dgm:pt modelId="{754EB94C-CCC3-4820-B59F-0D08D0982364}" type="pres">
      <dgm:prSet presAssocID="{63693F45-B7CE-4D39-8105-EBA4E9A5FC17}" presName="node" presStyleLbl="node1" presStyleIdx="3" presStyleCnt="6" custScaleX="283324" custRadScaleRad="99198" custRadScaleInc="10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C62E9-2EE0-4B89-81C7-7569B7BEBB02}" type="pres">
      <dgm:prSet presAssocID="{63693F45-B7CE-4D39-8105-EBA4E9A5FC17}" presName="spNode" presStyleCnt="0"/>
      <dgm:spPr/>
    </dgm:pt>
    <dgm:pt modelId="{F031218F-9FDA-4293-B9A8-6BA605C84160}" type="pres">
      <dgm:prSet presAssocID="{513F809C-137E-4710-AC49-CF4ACA4607ED}" presName="sibTrans" presStyleLbl="sibTrans1D1" presStyleIdx="3" presStyleCnt="6"/>
      <dgm:spPr/>
      <dgm:t>
        <a:bodyPr/>
        <a:lstStyle/>
        <a:p>
          <a:endParaRPr lang="ru-RU"/>
        </a:p>
      </dgm:t>
    </dgm:pt>
    <dgm:pt modelId="{3807F4E2-64C6-4E88-99E3-CC75BAD6D708}" type="pres">
      <dgm:prSet presAssocID="{FEA5FD6B-CB2D-42B4-A5BD-3FED9DE773C4}" presName="node" presStyleLbl="node1" presStyleIdx="4" presStyleCnt="6" custScaleX="242432" custScaleY="113161" custRadScaleRad="104067" custRadScaleInc="329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8F2237-E0BC-40EE-BE31-4BD27AD09B82}" type="pres">
      <dgm:prSet presAssocID="{FEA5FD6B-CB2D-42B4-A5BD-3FED9DE773C4}" presName="spNode" presStyleCnt="0"/>
      <dgm:spPr/>
    </dgm:pt>
    <dgm:pt modelId="{DE4B45F5-4DD0-457B-A1F2-78E8FC7BB25F}" type="pres">
      <dgm:prSet presAssocID="{B768D0BD-0077-4D16-A5E5-F912E0D7BE90}" presName="sibTrans" presStyleLbl="sibTrans1D1" presStyleIdx="4" presStyleCnt="6"/>
      <dgm:spPr/>
      <dgm:t>
        <a:bodyPr/>
        <a:lstStyle/>
        <a:p>
          <a:endParaRPr lang="ru-RU"/>
        </a:p>
      </dgm:t>
    </dgm:pt>
    <dgm:pt modelId="{81CD8D72-0B65-4896-BECB-5642CA8446C9}" type="pres">
      <dgm:prSet presAssocID="{E20BA71A-8203-4863-9A68-48FDF084FA58}" presName="node" presStyleLbl="node1" presStyleIdx="5" presStyleCnt="6" custScaleX="235637" custRadScaleRad="99234" custRadScaleInc="-19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ED5D1-8B56-4342-9102-D84C2D487448}" type="pres">
      <dgm:prSet presAssocID="{E20BA71A-8203-4863-9A68-48FDF084FA58}" presName="spNode" presStyleCnt="0"/>
      <dgm:spPr/>
    </dgm:pt>
    <dgm:pt modelId="{36715D73-2D68-4127-8FBF-4464D3FB0EC2}" type="pres">
      <dgm:prSet presAssocID="{A9C2F4F6-2567-4E1C-B797-B3D49962813E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C7DBCDE6-0B81-4396-B6CC-AC7954B28E1C}" type="presOf" srcId="{F260410A-0B42-4210-86A8-4AE12D53B841}" destId="{82524A67-3D7C-4EE9-98BC-34064C2961C7}" srcOrd="0" destOrd="0" presId="urn:microsoft.com/office/officeart/2005/8/layout/cycle5"/>
    <dgm:cxn modelId="{04DE6E19-4E69-4CB3-8B29-12F411922E14}" srcId="{D0BC460F-7489-4C4B-8334-BDA022EC0C0D}" destId="{63693F45-B7CE-4D39-8105-EBA4E9A5FC17}" srcOrd="3" destOrd="0" parTransId="{AFFD9A46-C450-498A-A74D-1116153FC458}" sibTransId="{513F809C-137E-4710-AC49-CF4ACA4607ED}"/>
    <dgm:cxn modelId="{0069521B-A203-4CE8-8343-86392A896378}" type="presOf" srcId="{D6E64857-9C59-414A-A741-F40FD3CDC4C6}" destId="{B9B1EE6C-A480-4336-926F-A2C0845524BC}" srcOrd="0" destOrd="0" presId="urn:microsoft.com/office/officeart/2005/8/layout/cycle5"/>
    <dgm:cxn modelId="{880E064A-43ED-4495-B673-E5B1F21A4AC3}" type="presOf" srcId="{63693F45-B7CE-4D39-8105-EBA4E9A5FC17}" destId="{754EB94C-CCC3-4820-B59F-0D08D0982364}" srcOrd="0" destOrd="0" presId="urn:microsoft.com/office/officeart/2005/8/layout/cycle5"/>
    <dgm:cxn modelId="{C5DDD330-3B03-471B-B4A9-FB12778DDA46}" type="presOf" srcId="{FEA5FD6B-CB2D-42B4-A5BD-3FED9DE773C4}" destId="{3807F4E2-64C6-4E88-99E3-CC75BAD6D708}" srcOrd="0" destOrd="0" presId="urn:microsoft.com/office/officeart/2005/8/layout/cycle5"/>
    <dgm:cxn modelId="{9E8DD647-F576-4D96-945B-FF2E7D478F5C}" srcId="{D0BC460F-7489-4C4B-8334-BDA022EC0C0D}" destId="{FEA5FD6B-CB2D-42B4-A5BD-3FED9DE773C4}" srcOrd="4" destOrd="0" parTransId="{5245C7AD-DBD3-4B2D-96C0-D7376FD9C695}" sibTransId="{B768D0BD-0077-4D16-A5E5-F912E0D7BE90}"/>
    <dgm:cxn modelId="{2F571937-5E03-4DDE-A0A5-E735C2A5CAC1}" srcId="{D0BC460F-7489-4C4B-8334-BDA022EC0C0D}" destId="{E20BA71A-8203-4863-9A68-48FDF084FA58}" srcOrd="5" destOrd="0" parTransId="{2C2B1741-95E2-4F23-B14B-38E6CE8AB748}" sibTransId="{A9C2F4F6-2567-4E1C-B797-B3D49962813E}"/>
    <dgm:cxn modelId="{4B8B2456-F264-4961-9D0E-39ED91B09F28}" srcId="{D0BC460F-7489-4C4B-8334-BDA022EC0C0D}" destId="{D6E64857-9C59-414A-A741-F40FD3CDC4C6}" srcOrd="1" destOrd="0" parTransId="{E93184D9-25E7-4365-9FCB-900A4C9BDF0A}" sibTransId="{722DBD4B-F6EA-4419-9FCC-C1C95D16B377}"/>
    <dgm:cxn modelId="{7F551B64-3A0E-455C-9C0C-AAA9753EE986}" type="presOf" srcId="{A9C2F4F6-2567-4E1C-B797-B3D49962813E}" destId="{36715D73-2D68-4127-8FBF-4464D3FB0EC2}" srcOrd="0" destOrd="0" presId="urn:microsoft.com/office/officeart/2005/8/layout/cycle5"/>
    <dgm:cxn modelId="{88879DB5-72BB-41BB-9FB6-640A458B00D0}" type="presOf" srcId="{722DBD4B-F6EA-4419-9FCC-C1C95D16B377}" destId="{ED6F157B-6596-4B31-9BAC-99FBE08CAAD9}" srcOrd="0" destOrd="0" presId="urn:microsoft.com/office/officeart/2005/8/layout/cycle5"/>
    <dgm:cxn modelId="{987A1E2B-CD87-45C4-AF27-C5E892471BB5}" type="presOf" srcId="{B768D0BD-0077-4D16-A5E5-F912E0D7BE90}" destId="{DE4B45F5-4DD0-457B-A1F2-78E8FC7BB25F}" srcOrd="0" destOrd="0" presId="urn:microsoft.com/office/officeart/2005/8/layout/cycle5"/>
    <dgm:cxn modelId="{40752157-6573-47C3-84E9-42C23BFE3FA2}" type="presOf" srcId="{D834359E-FB44-426D-A998-DF0C1D851705}" destId="{34E62E66-4EAE-48D5-89A7-CCEA00FFA615}" srcOrd="0" destOrd="0" presId="urn:microsoft.com/office/officeart/2005/8/layout/cycle5"/>
    <dgm:cxn modelId="{F3BC1616-0173-460D-AC16-65E6F8739645}" type="presOf" srcId="{D0BC460F-7489-4C4B-8334-BDA022EC0C0D}" destId="{8EABEDE4-956A-41E0-9D31-2EF87887F6E4}" srcOrd="0" destOrd="0" presId="urn:microsoft.com/office/officeart/2005/8/layout/cycle5"/>
    <dgm:cxn modelId="{361CC927-E736-4333-B964-ADD034F22354}" type="presOf" srcId="{513F809C-137E-4710-AC49-CF4ACA4607ED}" destId="{F031218F-9FDA-4293-B9A8-6BA605C84160}" srcOrd="0" destOrd="0" presId="urn:microsoft.com/office/officeart/2005/8/layout/cycle5"/>
    <dgm:cxn modelId="{EA9FC212-489D-4488-860F-3FF1575B18A7}" type="presOf" srcId="{E20BA71A-8203-4863-9A68-48FDF084FA58}" destId="{81CD8D72-0B65-4896-BECB-5642CA8446C9}" srcOrd="0" destOrd="0" presId="urn:microsoft.com/office/officeart/2005/8/layout/cycle5"/>
    <dgm:cxn modelId="{3AEB8B3A-A2C1-4A6B-9E73-6B891D0EE2FB}" type="presOf" srcId="{84CABC90-1B14-4F9C-861F-69D16ACDCAED}" destId="{6FA75617-F4CA-4D06-A527-71C5313AD32D}" srcOrd="0" destOrd="0" presId="urn:microsoft.com/office/officeart/2005/8/layout/cycle5"/>
    <dgm:cxn modelId="{AA0FFA26-29EB-4E67-9F21-D92FEDC40576}" srcId="{D0BC460F-7489-4C4B-8334-BDA022EC0C0D}" destId="{84CABC90-1B14-4F9C-861F-69D16ACDCAED}" srcOrd="2" destOrd="0" parTransId="{9ABC1B1F-0E12-46B3-B4D3-07DC669E71F9}" sibTransId="{D834359E-FB44-426D-A998-DF0C1D851705}"/>
    <dgm:cxn modelId="{36752D4F-0D5E-41FF-B649-DE77BC713280}" srcId="{D0BC460F-7489-4C4B-8334-BDA022EC0C0D}" destId="{B5D23712-7691-4E53-9CA0-5A95DD957C45}" srcOrd="0" destOrd="0" parTransId="{8A16091A-E4FB-4D2A-A4C8-18CEE2D8C3D9}" sibTransId="{F260410A-0B42-4210-86A8-4AE12D53B841}"/>
    <dgm:cxn modelId="{4AC97129-8789-4DE3-AD59-4369655F23F1}" type="presOf" srcId="{B5D23712-7691-4E53-9CA0-5A95DD957C45}" destId="{AFB524CE-3715-4D2F-AF81-C916DD37BB97}" srcOrd="0" destOrd="0" presId="urn:microsoft.com/office/officeart/2005/8/layout/cycle5"/>
    <dgm:cxn modelId="{A9346BCC-0444-4D88-9628-708F8F89E691}" type="presParOf" srcId="{8EABEDE4-956A-41E0-9D31-2EF87887F6E4}" destId="{AFB524CE-3715-4D2F-AF81-C916DD37BB97}" srcOrd="0" destOrd="0" presId="urn:microsoft.com/office/officeart/2005/8/layout/cycle5"/>
    <dgm:cxn modelId="{2C070ED4-B6F0-46D6-8F34-88C3C9AB84B4}" type="presParOf" srcId="{8EABEDE4-956A-41E0-9D31-2EF87887F6E4}" destId="{3F982D8D-6840-446A-B578-6ACBC5BB4216}" srcOrd="1" destOrd="0" presId="urn:microsoft.com/office/officeart/2005/8/layout/cycle5"/>
    <dgm:cxn modelId="{A91211E2-9493-4F34-A39D-CB5F1763DAB9}" type="presParOf" srcId="{8EABEDE4-956A-41E0-9D31-2EF87887F6E4}" destId="{82524A67-3D7C-4EE9-98BC-34064C2961C7}" srcOrd="2" destOrd="0" presId="urn:microsoft.com/office/officeart/2005/8/layout/cycle5"/>
    <dgm:cxn modelId="{3A4C00A8-C6F2-4301-AE16-B579B210B646}" type="presParOf" srcId="{8EABEDE4-956A-41E0-9D31-2EF87887F6E4}" destId="{B9B1EE6C-A480-4336-926F-A2C0845524BC}" srcOrd="3" destOrd="0" presId="urn:microsoft.com/office/officeart/2005/8/layout/cycle5"/>
    <dgm:cxn modelId="{B8817B68-6291-4B80-95C1-312F6370AF16}" type="presParOf" srcId="{8EABEDE4-956A-41E0-9D31-2EF87887F6E4}" destId="{3CC8CC98-3064-4EF9-8C3A-B80EA77295C9}" srcOrd="4" destOrd="0" presId="urn:microsoft.com/office/officeart/2005/8/layout/cycle5"/>
    <dgm:cxn modelId="{C4C7B729-3C5B-408A-8EE9-B4CEB88E2E1F}" type="presParOf" srcId="{8EABEDE4-956A-41E0-9D31-2EF87887F6E4}" destId="{ED6F157B-6596-4B31-9BAC-99FBE08CAAD9}" srcOrd="5" destOrd="0" presId="urn:microsoft.com/office/officeart/2005/8/layout/cycle5"/>
    <dgm:cxn modelId="{ACB12C36-8039-40A7-9A3A-93CCFD4576A5}" type="presParOf" srcId="{8EABEDE4-956A-41E0-9D31-2EF87887F6E4}" destId="{6FA75617-F4CA-4D06-A527-71C5313AD32D}" srcOrd="6" destOrd="0" presId="urn:microsoft.com/office/officeart/2005/8/layout/cycle5"/>
    <dgm:cxn modelId="{0720DC10-36E2-43CE-9AD5-267EF09A5B4C}" type="presParOf" srcId="{8EABEDE4-956A-41E0-9D31-2EF87887F6E4}" destId="{B1C79FB0-4A61-46EE-AD54-B7DFA7C4CA32}" srcOrd="7" destOrd="0" presId="urn:microsoft.com/office/officeart/2005/8/layout/cycle5"/>
    <dgm:cxn modelId="{8B8A61CA-041E-4B0E-8F85-49F3D49695DB}" type="presParOf" srcId="{8EABEDE4-956A-41E0-9D31-2EF87887F6E4}" destId="{34E62E66-4EAE-48D5-89A7-CCEA00FFA615}" srcOrd="8" destOrd="0" presId="urn:microsoft.com/office/officeart/2005/8/layout/cycle5"/>
    <dgm:cxn modelId="{4522A6A5-6C91-4274-BCED-62911DA809AE}" type="presParOf" srcId="{8EABEDE4-956A-41E0-9D31-2EF87887F6E4}" destId="{754EB94C-CCC3-4820-B59F-0D08D0982364}" srcOrd="9" destOrd="0" presId="urn:microsoft.com/office/officeart/2005/8/layout/cycle5"/>
    <dgm:cxn modelId="{0E2AAFC9-B6FB-4BCF-BA7D-CA06F5A3EF4A}" type="presParOf" srcId="{8EABEDE4-956A-41E0-9D31-2EF87887F6E4}" destId="{628C62E9-2EE0-4B89-81C7-7569B7BEBB02}" srcOrd="10" destOrd="0" presId="urn:microsoft.com/office/officeart/2005/8/layout/cycle5"/>
    <dgm:cxn modelId="{262EC43D-C941-4ACF-B36C-CCAA9577A17C}" type="presParOf" srcId="{8EABEDE4-956A-41E0-9D31-2EF87887F6E4}" destId="{F031218F-9FDA-4293-B9A8-6BA605C84160}" srcOrd="11" destOrd="0" presId="urn:microsoft.com/office/officeart/2005/8/layout/cycle5"/>
    <dgm:cxn modelId="{124E49F8-9188-46B1-B2D6-B312C4EF1A21}" type="presParOf" srcId="{8EABEDE4-956A-41E0-9D31-2EF87887F6E4}" destId="{3807F4E2-64C6-4E88-99E3-CC75BAD6D708}" srcOrd="12" destOrd="0" presId="urn:microsoft.com/office/officeart/2005/8/layout/cycle5"/>
    <dgm:cxn modelId="{629837F2-19D1-4D6C-93ED-030E8211DEDA}" type="presParOf" srcId="{8EABEDE4-956A-41E0-9D31-2EF87887F6E4}" destId="{A48F2237-E0BC-40EE-BE31-4BD27AD09B82}" srcOrd="13" destOrd="0" presId="urn:microsoft.com/office/officeart/2005/8/layout/cycle5"/>
    <dgm:cxn modelId="{119A1FD1-0D40-4F23-A3F6-35F39336F9F4}" type="presParOf" srcId="{8EABEDE4-956A-41E0-9D31-2EF87887F6E4}" destId="{DE4B45F5-4DD0-457B-A1F2-78E8FC7BB25F}" srcOrd="14" destOrd="0" presId="urn:microsoft.com/office/officeart/2005/8/layout/cycle5"/>
    <dgm:cxn modelId="{9D959646-264C-4E69-9A85-D280B6D8B412}" type="presParOf" srcId="{8EABEDE4-956A-41E0-9D31-2EF87887F6E4}" destId="{81CD8D72-0B65-4896-BECB-5642CA8446C9}" srcOrd="15" destOrd="0" presId="urn:microsoft.com/office/officeart/2005/8/layout/cycle5"/>
    <dgm:cxn modelId="{446AF354-73CE-43B1-A610-66A7918324BA}" type="presParOf" srcId="{8EABEDE4-956A-41E0-9D31-2EF87887F6E4}" destId="{2D8ED5D1-8B56-4342-9102-D84C2D487448}" srcOrd="16" destOrd="0" presId="urn:microsoft.com/office/officeart/2005/8/layout/cycle5"/>
    <dgm:cxn modelId="{26D12966-7BF7-4682-B93E-7358BD68E093}" type="presParOf" srcId="{8EABEDE4-956A-41E0-9D31-2EF87887F6E4}" destId="{36715D73-2D68-4127-8FBF-4464D3FB0EC2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422B96D-36C3-473D-9D1C-2E917D883192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6512E10-CE2E-442E-B47B-C9D3CDC750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Приказ Министерства образования и науки российской федерации №1155 от 17.10.2013 г. «Об утверждении федерального государственного стандарта дошкольного образования»</a:t>
            </a:r>
          </a:p>
          <a:p>
            <a:pPr algn="r"/>
            <a:r>
              <a:rPr lang="ru-RU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ФЕДЕРАЛЬНЫЙ </a:t>
            </a:r>
            <a:r>
              <a:rPr lang="ru-RU" sz="3600" dirty="0" smtClean="0"/>
              <a:t>ГОСУДАРСТВЕННЫЙ ОБРАЗОВАТЕЛЬНЫЙ СТАНДАРТ ДОШКОЛЬНОГО ОБРАЗОВАНИЯ</a:t>
            </a:r>
            <a:endParaRPr lang="ru-RU" sz="3600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1 января 2014 года вступил в силу федеральный государственный образовательный стандарт дошкольного образования, утвержденный приказом Министерства образования и науки Российской Федерации от 17 октября 2013 г. № 1155 (зарегистрирован Минюстом России 14 ноября 2013 г., регистрационный № 30384) (далее - ФГОС ДО).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85822"/>
          </a:xfrm>
        </p:spPr>
        <p:txBody>
          <a:bodyPr>
            <a:noAutofit/>
          </a:bodyPr>
          <a:lstStyle/>
          <a:p>
            <a:r>
              <a:rPr lang="ru-RU" sz="2400" dirty="0" smtClean="0"/>
              <a:t>ФЕДЕРАЛЬНЫЙ ГОСУДАРСТВЕННЫЙ ОБРАЗОВАТЕЛЬНЫЙ СТАНДАРТ ДОШКОЛЬНОГО ОБРАЗОВАНИЯ (далее – Стандарт)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Стандарт представляет собой совокупность обязательных требований к дошкольному образованию;</a:t>
            </a:r>
          </a:p>
          <a:p>
            <a:r>
              <a:rPr lang="ru-RU" dirty="0" smtClean="0"/>
              <a:t>Предметом регулирования стандарта являются отношения в сфере образования, возникающие при реализации образовательной программы дошкольного образования (далее – Программа).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Плюсы стандарта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Определение дошкольного образования как одного из уровней системы общего образования;</a:t>
            </a:r>
          </a:p>
          <a:p>
            <a:r>
              <a:rPr lang="ru-RU" dirty="0" smtClean="0"/>
              <a:t>Признание уникальности данного уровня, таким образом, признание </a:t>
            </a:r>
            <a:r>
              <a:rPr lang="ru-RU" dirty="0" err="1" smtClean="0"/>
              <a:t>самоценности</a:t>
            </a:r>
            <a:r>
              <a:rPr lang="ru-RU" dirty="0" smtClean="0"/>
              <a:t> дошкольного детства и возможность для предоставления данному уровню таких же социально-экономических возможностей, как и другим уровням общего образования (а именно, возможность государственного финансирования)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Стандарт разработан на основе Конституции Российской Федерации и законодательства Российской Федерации и с учетом Конвенции о правах ребенка, в основе которых заложены следующие </a:t>
            </a:r>
            <a:r>
              <a:rPr lang="ru-RU" sz="2000" b="1" dirty="0" smtClean="0"/>
              <a:t>основные принципы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sz="2000" dirty="0" smtClean="0"/>
          </a:p>
          <a:p>
            <a:r>
              <a:rPr lang="ru-RU" sz="2000" dirty="0" smtClean="0"/>
              <a:t>Поддержка разнообразия детства; сохранение уникальности и </a:t>
            </a:r>
            <a:r>
              <a:rPr lang="ru-RU" sz="2000" dirty="0" err="1" smtClean="0"/>
              <a:t>самоценности</a:t>
            </a:r>
            <a:r>
              <a:rPr lang="ru-RU" sz="2000" dirty="0" smtClean="0"/>
              <a:t>  детства как важного этапа в общем развитии человека;</a:t>
            </a:r>
          </a:p>
          <a:p>
            <a:r>
              <a:rPr lang="ru-RU" sz="2000" dirty="0" smtClean="0"/>
              <a:t>Личностно-развивающий и гуманистический характер взаимодействия взрослых  (родителей (законных представителей), педагогических и иных работников  организации) и детей;</a:t>
            </a:r>
          </a:p>
          <a:p>
            <a:r>
              <a:rPr lang="ru-RU" sz="2000" dirty="0" smtClean="0"/>
              <a:t>Уважение личности ребенка;</a:t>
            </a:r>
          </a:p>
          <a:p>
            <a:r>
              <a:rPr lang="ru-RU" sz="2000" dirty="0" smtClean="0"/>
              <a:t>Реализация Программы в формах, специфических для детей данной возрастной группы,  прежде всего  </a:t>
            </a:r>
            <a:r>
              <a:rPr lang="ru-RU" sz="2000" b="1" dirty="0" smtClean="0"/>
              <a:t>в форме игры, познавательной и исследовательской деятельности, в форме творческой активности,  обеспечивающей художественно-эстетическое  развитие ребенка;</a:t>
            </a:r>
          </a:p>
          <a:p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Стандарт направлен на достижение следующих целей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Повышение социального статуса дошкольного образования;</a:t>
            </a:r>
          </a:p>
          <a:p>
            <a:r>
              <a:rPr lang="ru-RU" sz="2400" dirty="0" smtClean="0"/>
              <a:t>Обеспечение государством равенства возможностей для каждого ребенка в получении качественного дошкольного образования;</a:t>
            </a:r>
          </a:p>
          <a:p>
            <a:r>
              <a:rPr lang="ru-RU" sz="2400" dirty="0" smtClean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r>
              <a:rPr lang="ru-RU" sz="2400" dirty="0" smtClean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Стандарта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Охрана и укрепление физического  и психического здоровья детей, в том числе их эмоционального благополучия;</a:t>
            </a:r>
          </a:p>
          <a:p>
            <a:r>
              <a:rPr lang="ru-RU" sz="2000" dirty="0" smtClean="0"/>
              <a:t>Обеспечение равных возможностей для полноценного развития каждого ребенка в период дошкольного детства </a:t>
            </a:r>
            <a:r>
              <a:rPr lang="ru-RU" sz="2000" b="1" dirty="0" smtClean="0"/>
              <a:t>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r>
              <a:rPr lang="ru-RU" sz="2000" dirty="0" smtClean="0"/>
              <a:t>Обеспечение преемственности целей, задач и содержания образования, реализуемых в рамках образовательных программ различных уровней (далее – преемственность основных образовательных программ дошкольного и начального общего образования);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Стандарта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Создание</a:t>
            </a:r>
            <a:r>
              <a:rPr lang="ru-RU" dirty="0" smtClean="0"/>
              <a:t> </a:t>
            </a:r>
            <a:r>
              <a:rPr lang="ru-RU" sz="2000" dirty="0" smtClean="0"/>
              <a:t>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ребенка </a:t>
            </a:r>
            <a:r>
              <a:rPr lang="ru-RU" sz="2000" b="1" dirty="0" smtClean="0"/>
              <a:t>как субъекта отношений с самим собой,  другими детьми, взрослыми и миром;</a:t>
            </a:r>
          </a:p>
          <a:p>
            <a:r>
              <a:rPr lang="ru-RU" sz="2000" dirty="0" smtClean="0"/>
              <a:t>Объединения обучения и воспитания в целостный образовательный процесс на основе духовно-нравственных и </a:t>
            </a:r>
            <a:r>
              <a:rPr lang="ru-RU" sz="2000" dirty="0" err="1" smtClean="0"/>
              <a:t>социокультурных</a:t>
            </a:r>
            <a:r>
              <a:rPr lang="ru-RU" sz="2000" dirty="0" smtClean="0"/>
              <a:t> ценностей и принятых в обществе правил и норм поведения в интересах человека, семьи, общества;</a:t>
            </a:r>
          </a:p>
          <a:p>
            <a:r>
              <a:rPr lang="ru-RU" sz="2000" dirty="0" smtClean="0"/>
              <a:t>Формирования общей 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формирования предпосылок учебной деятельности;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Стандарта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Обеспечение вариативности и разнообразия содержания Программ и организационных форм дошкольного  образования,</a:t>
            </a:r>
            <a:r>
              <a:rPr lang="ru-RU" sz="2000" dirty="0" smtClean="0"/>
              <a:t>  возможности формирования Программ различной направленности с учетом образовательных  потребностей, способностей и состояния здоровья детей;</a:t>
            </a:r>
          </a:p>
          <a:p>
            <a:r>
              <a:rPr lang="ru-RU" sz="2000" dirty="0" smtClean="0"/>
              <a:t>Формирования </a:t>
            </a:r>
            <a:r>
              <a:rPr lang="ru-RU" sz="2000" dirty="0" err="1" smtClean="0"/>
              <a:t>социокультурной</a:t>
            </a:r>
            <a:r>
              <a:rPr lang="ru-RU" sz="2000" dirty="0" smtClean="0"/>
              <a:t> среды,  соответствующей возрастным, индивидуальным, психологическим и физиологическим особенностям детей;</a:t>
            </a:r>
          </a:p>
          <a:p>
            <a:r>
              <a:rPr lang="ru-RU" sz="2000" dirty="0" smtClean="0"/>
              <a:t>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Стандарт является основой для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Разработки Программы;</a:t>
            </a:r>
          </a:p>
          <a:p>
            <a:r>
              <a:rPr lang="ru-RU" sz="2000" dirty="0" smtClean="0"/>
              <a:t>Разработки вариативных примерных образовательных программ дошкольного образования  (далее – примерные программы);</a:t>
            </a:r>
          </a:p>
          <a:p>
            <a:r>
              <a:rPr lang="ru-RU" sz="2000" dirty="0" smtClean="0"/>
              <a:t>Разработки нормативов финансового обеспечения реализации программы и нормативных затрат на оказание государственной  (муниципальной) услуги в сфере дошкольного образования;</a:t>
            </a:r>
          </a:p>
          <a:p>
            <a:r>
              <a:rPr lang="ru-RU" sz="2000" dirty="0" smtClean="0"/>
              <a:t>Объективной оценки соответствия образовательной деятельности организации требованиям стандарта;</a:t>
            </a:r>
          </a:p>
          <a:p>
            <a:r>
              <a:rPr lang="ru-RU" sz="2000" dirty="0" smtClean="0"/>
              <a:t>Формирования содержания профессионального образования и дополнительного профессионального  образования педагогических работников, а также  проведения их аттестации;</a:t>
            </a: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8600"/>
            <a:ext cx="8572560" cy="842946"/>
          </a:xfrm>
        </p:spPr>
        <p:txBody>
          <a:bodyPr/>
          <a:lstStyle/>
          <a:p>
            <a:r>
              <a:rPr lang="ru-RU" dirty="0" smtClean="0"/>
              <a:t>ФГОС ДО направлен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 обеспечение и исполнение Государственных гарантий;</a:t>
            </a:r>
          </a:p>
          <a:p>
            <a:r>
              <a:rPr lang="ru-RU" dirty="0" smtClean="0"/>
              <a:t>На удовлетворение потребностей родителей и детей  на этой ступени образования;</a:t>
            </a:r>
          </a:p>
          <a:p>
            <a:r>
              <a:rPr lang="ru-RU" dirty="0" smtClean="0"/>
              <a:t>На обеспечение комплексного подхода в развитии детей  на данной ступени общего образования;</a:t>
            </a:r>
          </a:p>
          <a:p>
            <a:r>
              <a:rPr lang="ru-RU" dirty="0" smtClean="0"/>
              <a:t>Выводит мониторинг промежуточной и итоговой аттестации воспитанников за рамки общеобразовательной программы.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разработки 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Необходимые условия: наличие Стандарта дошкольного образования и примерной образовательной программы.</a:t>
            </a:r>
          </a:p>
          <a:p>
            <a:endParaRPr lang="ru-RU" sz="2000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1397000"/>
          <a:ext cx="8715436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857224" y="2214554"/>
          <a:ext cx="7286676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При разработке Программы Организация </a:t>
            </a:r>
            <a:br>
              <a:rPr lang="ru-RU" sz="2400" dirty="0" smtClean="0"/>
            </a:br>
            <a:r>
              <a:rPr lang="ru-RU" sz="2400" dirty="0" smtClean="0"/>
              <a:t>самостоятельно определяет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Продолжительность пребывания детей;</a:t>
            </a:r>
          </a:p>
          <a:p>
            <a:r>
              <a:rPr lang="ru-RU" sz="2400" dirty="0" smtClean="0"/>
              <a:t>Режим работы Организации в соответствии с объемом решаемых задач образовательной деятельности;</a:t>
            </a:r>
          </a:p>
          <a:p>
            <a:r>
              <a:rPr lang="ru-RU" sz="2400" dirty="0" smtClean="0"/>
              <a:t>Предельную наполняемость групп;</a:t>
            </a:r>
          </a:p>
          <a:p>
            <a:r>
              <a:rPr lang="ru-RU" sz="2400" dirty="0" smtClean="0"/>
              <a:t>Организация может разрабатывать и реализовывать в группах  различные программы с разной продолжительностью пребывания детей в течение суток, в т.ч. ГКП, групп полного и продленного дня, групп круглосуточного пребывания, групп детей разного возраста от 2-х месяцев до 8-ми лет, в том числе разновозрастных групп.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Содержание Программы и направления развития и образования детей (далее – образовательные области)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sz="3200" dirty="0" smtClean="0"/>
          </a:p>
          <a:p>
            <a:r>
              <a:rPr lang="ru-RU" sz="3200" dirty="0" smtClean="0"/>
              <a:t>Социально-коммуникативное развитие;</a:t>
            </a:r>
          </a:p>
          <a:p>
            <a:r>
              <a:rPr lang="ru-RU" sz="3200" dirty="0" smtClean="0"/>
              <a:t>Познавательное развитие;</a:t>
            </a:r>
          </a:p>
          <a:p>
            <a:r>
              <a:rPr lang="ru-RU" sz="3200" dirty="0" smtClean="0"/>
              <a:t>Речевое развитие;</a:t>
            </a:r>
          </a:p>
          <a:p>
            <a:r>
              <a:rPr lang="ru-RU" sz="3200" dirty="0" smtClean="0"/>
              <a:t>Художественно-эстетическое развитие;</a:t>
            </a:r>
          </a:p>
          <a:p>
            <a:r>
              <a:rPr lang="ru-RU" sz="3200" dirty="0" smtClean="0"/>
              <a:t>Физическое развитие.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Содержание программы должно отражать следующие аспекты образовательной среды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Предметно-пространственная развивающая образовательная среда;</a:t>
            </a:r>
          </a:p>
          <a:p>
            <a:r>
              <a:rPr lang="ru-RU" dirty="0" smtClean="0"/>
              <a:t>Характер взаимодействия со взрослыми;</a:t>
            </a:r>
          </a:p>
          <a:p>
            <a:r>
              <a:rPr lang="ru-RU" dirty="0" smtClean="0"/>
              <a:t>Характер взаимодействия с другими детьми;</a:t>
            </a:r>
          </a:p>
          <a:p>
            <a:r>
              <a:rPr lang="ru-RU" dirty="0" smtClean="0"/>
              <a:t>Система отношений ребенка к миру, к другим людям, к себе самому.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состоит из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Обязательной части и части, формируемой участниками образовательных отношений.</a:t>
            </a:r>
          </a:p>
          <a:p>
            <a:pPr>
              <a:buNone/>
            </a:pPr>
            <a:r>
              <a:rPr lang="ru-RU" b="1" dirty="0" smtClean="0"/>
              <a:t>Обязательная часть Программы </a:t>
            </a:r>
            <a:r>
              <a:rPr lang="ru-RU" dirty="0" smtClean="0"/>
              <a:t>предполагает комплексность подхода, обеспечивая развитие детей во всех пяти взаимодополняющих образовательных областях.</a:t>
            </a:r>
          </a:p>
          <a:p>
            <a:pPr>
              <a:buNone/>
            </a:pPr>
            <a:r>
              <a:rPr lang="ru-RU" b="1" dirty="0" smtClean="0"/>
              <a:t>В части, формируемой участниками образовательных отношений </a:t>
            </a:r>
            <a:r>
              <a:rPr lang="ru-RU" dirty="0" smtClean="0"/>
              <a:t>должны быть представлены выбранные и/или разработанные самостоятельно парциальные образовательные программы, методики, формы организации образовательной работы.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включает 3 основных раздела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b="1" dirty="0" smtClean="0"/>
              <a:t>Целевой, </a:t>
            </a:r>
            <a:r>
              <a:rPr lang="ru-RU" dirty="0" smtClean="0"/>
              <a:t>включающий в себя пояснительную записку  и планируемые  результаты освоения программы;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Содержательный раздел </a:t>
            </a:r>
            <a:r>
              <a:rPr lang="ru-RU" dirty="0" smtClean="0"/>
              <a:t>представляет общее содержание программы, обеспечивающее полноценное развитие личности детей;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Организационный раздел </a:t>
            </a:r>
            <a:r>
              <a:rPr lang="ru-RU" dirty="0" smtClean="0"/>
              <a:t>должен содержать описание материально-технического обеспечения Программы.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3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Дополнительным разделом Программы является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400" b="1" dirty="0" smtClean="0"/>
              <a:t>Текст ее краткой презентации</a:t>
            </a:r>
            <a:r>
              <a:rPr lang="ru-RU" sz="2400" dirty="0" smtClean="0"/>
              <a:t>, который должен быть ориентирован на родителей (законных представителей) детей и доступен для ознакомления с указанием:</a:t>
            </a:r>
          </a:p>
          <a:p>
            <a:pPr>
              <a:buNone/>
            </a:pPr>
            <a:r>
              <a:rPr lang="ru-RU" sz="2400" b="1" dirty="0" smtClean="0"/>
              <a:t>Возрастных и иных категорий детей</a:t>
            </a:r>
            <a:r>
              <a:rPr lang="ru-RU" sz="2400" dirty="0" smtClean="0"/>
              <a:t>, на которых ориентирована программа, в том числе категории детей с ограниченными возможностями здоровья (если предусмотрена реализация Программы для этой категории детей); </a:t>
            </a:r>
          </a:p>
          <a:p>
            <a:pPr>
              <a:buNone/>
            </a:pPr>
            <a:r>
              <a:rPr lang="ru-RU" sz="2400" b="1" dirty="0" smtClean="0"/>
              <a:t>Используемых Примерных программ; </a:t>
            </a:r>
          </a:p>
          <a:p>
            <a:pPr>
              <a:buNone/>
            </a:pPr>
            <a:r>
              <a:rPr lang="ru-RU" sz="2400" b="1" dirty="0" smtClean="0"/>
              <a:t>Характеристики взаимодействия педагогического коллектива с семьями детей.</a:t>
            </a:r>
            <a:endParaRPr lang="ru-RU" sz="2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Требования к условиям реализации основной образовательной программы дошкольного образования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 структуре программы;</a:t>
            </a:r>
          </a:p>
          <a:p>
            <a:r>
              <a:rPr lang="ru-RU" dirty="0" smtClean="0"/>
              <a:t>К условиям реализации программы;</a:t>
            </a:r>
          </a:p>
          <a:p>
            <a:r>
              <a:rPr lang="ru-RU" dirty="0" smtClean="0"/>
              <a:t>Психолого-педагогическое сопровождение;</a:t>
            </a:r>
          </a:p>
          <a:p>
            <a:r>
              <a:rPr lang="ru-RU" dirty="0" smtClean="0"/>
              <a:t>Кадровым и финансовым условиям;</a:t>
            </a:r>
          </a:p>
          <a:p>
            <a:r>
              <a:rPr lang="ru-RU" dirty="0" smtClean="0"/>
              <a:t>К условиям предметно-пространственной среды;</a:t>
            </a:r>
          </a:p>
          <a:p>
            <a:r>
              <a:rPr lang="ru-RU" dirty="0" smtClean="0"/>
              <a:t>К результатам освоения программы, представленным в виде целевых ориентиров дошкольного образования.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943</TotalTime>
  <Words>1109</Words>
  <Application>Microsoft Office PowerPoint</Application>
  <PresentationFormat>Экран (4:3)</PresentationFormat>
  <Paragraphs>94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 (далее – Стандарт)</vt:lpstr>
      <vt:lpstr>Плюсы стандарта</vt:lpstr>
      <vt:lpstr>Стандарт разработан на основе Конституции Российской Федерации и законодательства Российской Федерации и с учетом Конвенции о правах ребенка, в основе которых заложены следующие основные принципы:</vt:lpstr>
      <vt:lpstr>Стандарт направлен на достижение следующих целей</vt:lpstr>
      <vt:lpstr>Задачи Стандарта</vt:lpstr>
      <vt:lpstr>Задачи Стандарта</vt:lpstr>
      <vt:lpstr>Задачи Стандарта</vt:lpstr>
      <vt:lpstr>Стандарт является основой для</vt:lpstr>
      <vt:lpstr>ФГОС ДО направлен</vt:lpstr>
      <vt:lpstr>Этапы разработки  программы</vt:lpstr>
      <vt:lpstr>При разработке Программы Организация  самостоятельно определяет</vt:lpstr>
      <vt:lpstr>Содержание Программы и направления развития и образования детей (далее – образовательные области)</vt:lpstr>
      <vt:lpstr>Содержание программы должно отражать следующие аспекты образовательной среды</vt:lpstr>
      <vt:lpstr>Программа состоит из</vt:lpstr>
      <vt:lpstr>Программа включает 3 основных раздела</vt:lpstr>
      <vt:lpstr>Дополнительным разделом Программы является</vt:lpstr>
      <vt:lpstr>Требования к условиям реализации основной образовательной программы дошкольного образования</vt:lpstr>
      <vt:lpstr>Спасибо за внимание!</vt:lpstr>
    </vt:vector>
  </TitlesOfParts>
  <Company>Kraftway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ФЕДЕРАЛЬНЫЙ ГОСУДАРСТВЕННЫЙ ОБРАЗОВАТЕЛЬНЫЙ СТАНДАРТ ДОШКОЛЬНОГО ОБРАЗОВАНИЯ</dc:title>
  <dc:creator>Ольга Константиновна</dc:creator>
  <cp:lastModifiedBy>Учетная запись Майкрософт</cp:lastModifiedBy>
  <cp:revision>84</cp:revision>
  <dcterms:created xsi:type="dcterms:W3CDTF">2014-01-06T08:51:27Z</dcterms:created>
  <dcterms:modified xsi:type="dcterms:W3CDTF">2026-09-11T10:10:39Z</dcterms:modified>
</cp:coreProperties>
</file>